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441" r:id="rId2"/>
    <p:sldId id="326" r:id="rId3"/>
    <p:sldId id="437" r:id="rId4"/>
    <p:sldId id="436" r:id="rId5"/>
    <p:sldId id="328" r:id="rId6"/>
    <p:sldId id="353" r:id="rId7"/>
    <p:sldId id="312" r:id="rId8"/>
    <p:sldId id="434" r:id="rId9"/>
    <p:sldId id="439" r:id="rId10"/>
    <p:sldId id="438" r:id="rId11"/>
    <p:sldId id="440" r:id="rId12"/>
    <p:sldId id="39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 userDrawn="1">
          <p15:clr>
            <a:srgbClr val="A4A3A4"/>
          </p15:clr>
        </p15:guide>
        <p15:guide id="2" pos="7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637F"/>
    <a:srgbClr val="E09E19"/>
    <a:srgbClr val="B88114"/>
    <a:srgbClr val="FF99FF"/>
    <a:srgbClr val="FDD9FE"/>
    <a:srgbClr val="9DAD33"/>
    <a:srgbClr val="6C3302"/>
    <a:srgbClr val="584F29"/>
    <a:srgbClr val="ED4E33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4237" autoAdjust="0"/>
  </p:normalViewPr>
  <p:slideViewPr>
    <p:cSldViewPr snapToGrid="0" snapToObjects="1">
      <p:cViewPr varScale="1">
        <p:scale>
          <a:sx n="114" d="100"/>
          <a:sy n="114" d="100"/>
        </p:scale>
        <p:origin x="300" y="96"/>
      </p:cViewPr>
      <p:guideLst>
        <p:guide orient="horz" pos="360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-3780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pPr/>
              <a:t>6/13/2018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pPr/>
              <a:t>6/13/2018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Emerging trends for next-generation (targeted &amp; personalized) nuclear medicine: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Targeted alpha therapy (5-10 MeV)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40-80 </a:t>
            </a:r>
            <a:r>
              <a:rPr lang="el-GR" sz="20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μ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 range 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  <a:sym typeface="Wingdings" panose="05000000000000000000" pitchFamily="2" charset="2"/>
              </a:rPr>
              <a:t> single cell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Targeted Auger therapy (20 eV – 1 keV)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1 nm – 2 </a:t>
            </a:r>
            <a:r>
              <a:rPr lang="el-GR" sz="20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μ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 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  <a:sym typeface="Wingdings" panose="05000000000000000000" pitchFamily="2" charset="2"/>
              </a:rPr>
              <a:t> cellular nucleus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Theranostic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medicine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Simultaneous imaging and therapy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96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same</a:t>
            </a:r>
            <a:r>
              <a:rPr lang="en-US" baseline="0" dirty="0"/>
              <a:t> method used at the new FRANZ facility in Frankfurt.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7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44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1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3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9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5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Cyclotron </a:t>
            </a:r>
            <a:r>
              <a:rPr lang="en-US" dirty="0" err="1"/>
              <a:t>freq</a:t>
            </a:r>
            <a:r>
              <a:rPr lang="en-US" dirty="0"/>
              <a:t>  w = Q B / m</a:t>
            </a:r>
          </a:p>
          <a:p>
            <a:endParaRPr lang="en-US" dirty="0"/>
          </a:p>
          <a:p>
            <a:r>
              <a:rPr lang="en-US" dirty="0"/>
              <a:t>T = (m/2) w^2 r^2</a:t>
            </a:r>
          </a:p>
          <a:p>
            <a:endParaRPr lang="en-US" dirty="0"/>
          </a:p>
          <a:p>
            <a:r>
              <a:rPr lang="en-US" dirty="0"/>
              <a:t>T/A = (B r / 2 m)^2 (Q/A)^2 = K (Q/A)^2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3x 9 </a:t>
            </a:r>
            <a:r>
              <a:rPr lang="en-US" dirty="0" err="1"/>
              <a:t>MBq</a:t>
            </a:r>
            <a:r>
              <a:rPr lang="en-US" dirty="0"/>
              <a:t> dose fractions</a:t>
            </a:r>
          </a:p>
          <a:p>
            <a:endParaRPr lang="en-US" dirty="0"/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 for bio-kinetic studies of monoclonal antibodies (the delivery agent)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 nuclear physics relevance: pre-equilibrium modelling, isomer/ground state ratios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previous measurements, only comparison to models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Surprising results: TALYS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over-prediction of XS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60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3x 9 </a:t>
            </a:r>
            <a:r>
              <a:rPr lang="en-US" dirty="0" err="1"/>
              <a:t>MBq</a:t>
            </a:r>
            <a:r>
              <a:rPr lang="en-US" dirty="0"/>
              <a:t> dose fractions</a:t>
            </a:r>
          </a:p>
          <a:p>
            <a:endParaRPr lang="en-US" dirty="0"/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 for bio-kinetic studies of monoclonal antibodies (the delivery agent)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 nuclear physics relevance: pre-equilibrium modelling, isomer/ground state ratios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previous measurements, only comparison to models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Surprising results: TALYS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10x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over-prediction of XS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6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2FD4-9539-4880-9D59-CB646920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510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824333"/>
            <a:ext cx="9085179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75258"/>
            <a:ext cx="85344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50033"/>
            <a:ext cx="10354733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9" y="2518953"/>
            <a:ext cx="10320867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7767" y="2017304"/>
            <a:ext cx="103632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7767" y="1019350"/>
            <a:ext cx="103632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972051"/>
            <a:ext cx="9952567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6" y="2097755"/>
            <a:ext cx="4957233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5566836" y="2097761"/>
            <a:ext cx="4995333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729789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8000" y="358775"/>
            <a:ext cx="73152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4296527"/>
            <a:ext cx="73152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3" y="1041995"/>
            <a:ext cx="4011084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766740" y="1042004"/>
            <a:ext cx="6049433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3" y="1531660"/>
            <a:ext cx="4011084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3" y="316791"/>
            <a:ext cx="4660900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062711" y="312443"/>
            <a:ext cx="2984500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6835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56497" y="530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8079"/>
            <a:ext cx="109728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366012" y="9"/>
            <a:ext cx="3825989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6332044"/>
            <a:ext cx="12192000" cy="596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BEC409-9AE4-46E9-B828-ED5603FEA02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10800000">
            <a:off x="0" y="6332044"/>
            <a:ext cx="12192000" cy="596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37C874-BA10-441E-B448-38BC6ABF117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" y="0"/>
            <a:ext cx="12192001" cy="9107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C814D0-0ED4-478F-8943-53E301C980D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10800000">
            <a:off x="17821" y="-12029"/>
            <a:ext cx="12174178" cy="91074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E096DB-5FD2-4FC8-8BE7-C3D06C3BAD91}"/>
              </a:ext>
            </a:extLst>
          </p:cNvPr>
          <p:cNvSpPr txBox="1"/>
          <p:nvPr userDrawn="1"/>
        </p:nvSpPr>
        <p:spPr>
          <a:xfrm>
            <a:off x="4262419" y="6491843"/>
            <a:ext cx="938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b="1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b="1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22B7F4F-221E-4231-889B-6BF1DBE347F8}"/>
              </a:ext>
            </a:extLst>
          </p:cNvPr>
          <p:cNvSpPr txBox="1">
            <a:spLocks/>
          </p:cNvSpPr>
          <p:nvPr userDrawn="1"/>
        </p:nvSpPr>
        <p:spPr>
          <a:xfrm>
            <a:off x="479650" y="6442312"/>
            <a:ext cx="4491361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/>
              <a:t>A.S. Voyles  |  NSSC2 – TA1 Review </a:t>
            </a:r>
          </a:p>
          <a:p>
            <a:r>
              <a:rPr lang="en-US" sz="1000" b="1" dirty="0"/>
              <a:t>13 June 2018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0" y="-23225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A40E2B-15E4-4554-8CB4-76EF36D1627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4490" y="6416800"/>
            <a:ext cx="1353614" cy="413604"/>
          </a:xfrm>
          <a:prstGeom prst="rect">
            <a:avLst/>
          </a:prstGeom>
        </p:spPr>
      </p:pic>
      <p:pic>
        <p:nvPicPr>
          <p:cNvPr id="19" name="Picture 4" descr="http://powerdata.lbl.gov/images/Berkeley_Lab_Logo_Large.png">
            <a:extLst>
              <a:ext uri="{FF2B5EF4-FFF2-40B4-BE49-F238E27FC236}">
                <a16:creationId xmlns:a16="http://schemas.microsoft.com/office/drawing/2014/main" id="{F104E673-5F25-4E71-8886-54D06FA9AC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159" y="6332045"/>
            <a:ext cx="775219" cy="5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3" r:id="rId2"/>
    <p:sldLayoutId id="2147483674" r:id="rId3"/>
    <p:sldLayoutId id="2147483675" r:id="rId4"/>
    <p:sldLayoutId id="2147483676" r:id="rId5"/>
    <p:sldLayoutId id="2147483681" r:id="rId6"/>
    <p:sldLayoutId id="2147483649" r:id="rId7"/>
    <p:sldLayoutId id="2147483683" r:id="rId8"/>
  </p:sldLayoutIdLst>
  <p:transition>
    <p:fad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b="1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 descr="9440178081_8dd63d3684_b.jpg">
            <a:extLst>
              <a:ext uri="{FF2B5EF4-FFF2-40B4-BE49-F238E27FC236}">
                <a16:creationId xmlns:a16="http://schemas.microsoft.com/office/drawing/2014/main" id="{4816335C-51EF-41BE-B216-3FDD20A40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3" r="155" b="6441"/>
          <a:stretch/>
        </p:blipFill>
        <p:spPr>
          <a:xfrm>
            <a:off x="6229350" y="3540103"/>
            <a:ext cx="5962650" cy="3388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94BCD9-C838-4C41-9D74-7C4ED062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93296"/>
            <a:ext cx="12192000" cy="9353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4" y="6232704"/>
            <a:ext cx="1745673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2508" y="9"/>
            <a:ext cx="2869492" cy="237957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029" y="4975863"/>
            <a:ext cx="9785923" cy="111359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Andrew S. Voyles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13 June 2018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B0BF56-84A5-460E-B547-965BBE57ED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94431" y="2756592"/>
            <a:ext cx="753354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Aft>
                <a:spcPct val="0"/>
              </a:spcAft>
            </a:pPr>
            <a:r>
              <a:rPr lang="en-US" altLang="en-US" sz="4000" b="0" dirty="0">
                <a:ln w="3175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tx1"/>
                </a:solidFill>
                <a:latin typeface="Georgia" panose="02040502050405020303" pitchFamily="18" charset="0"/>
              </a:rPr>
              <a:t>Nuclear Data Measurements at LANL and LBNL</a:t>
            </a:r>
          </a:p>
        </p:txBody>
      </p:sp>
      <p:pic>
        <p:nvPicPr>
          <p:cNvPr id="14338" name="Picture 2" descr="http://powerdata.lbl.gov/images/Berkeley_Lab_Logo_Large.png">
            <a:extLst>
              <a:ext uri="{FF2B5EF4-FFF2-40B4-BE49-F238E27FC236}">
                <a16:creationId xmlns:a16="http://schemas.microsoft.com/office/drawing/2014/main" id="{025FA40E-B1F5-4EE3-A2A9-335A41625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706794"/>
            <a:ext cx="1447038" cy="111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336119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Nuclear Science and Security Consortium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NPP/ND Review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Shape 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92496" y="1285636"/>
            <a:ext cx="2720898" cy="1773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21682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A1F0FF-B8AB-40A8-9C2A-B919397052A0}"/>
              </a:ext>
            </a:extLst>
          </p:cNvPr>
          <p:cNvSpPr/>
          <p:nvPr/>
        </p:nvSpPr>
        <p:spPr>
          <a:xfrm>
            <a:off x="1195342" y="4026913"/>
            <a:ext cx="5276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Literature reaction cross sections for </a:t>
            </a:r>
            <a:r>
              <a:rPr lang="en-US" baseline="30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U(p,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83D5FE0-0178-4526-BC82-DDEF734C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805" y="1094282"/>
            <a:ext cx="4363254" cy="51118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38F15BE-2D75-4FE9-BADE-8DC21F0AC052}"/>
              </a:ext>
            </a:extLst>
          </p:cNvPr>
          <p:cNvGrpSpPr/>
          <p:nvPr/>
        </p:nvGrpSpPr>
        <p:grpSpPr>
          <a:xfrm>
            <a:off x="1665563" y="1069135"/>
            <a:ext cx="4572000" cy="2876550"/>
            <a:chOff x="1524000" y="1069135"/>
            <a:chExt cx="4572000" cy="287655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8DD88C-991D-44F4-8EEE-355D86C185E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1069135"/>
              <a:ext cx="4572000" cy="2876550"/>
            </a:xfrm>
            <a:prstGeom prst="rect">
              <a:avLst/>
            </a:prstGeom>
          </p:spPr>
        </p:pic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D07AFCB8-61D5-4DA5-A72B-1B9CE8380F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4089" y="1385668"/>
              <a:ext cx="1125415" cy="7493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r>
                <a:rPr lang="en-US" sz="120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200">
                  <a:solidFill>
                    <a:srgbClr val="00B05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green    </a:t>
              </a:r>
              <a:r>
                <a:rPr lang="en-US" sz="120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x=1</a:t>
              </a:r>
            </a:p>
            <a:p>
              <a:r>
                <a:rPr lang="en-US" sz="1200">
                  <a:solidFill>
                    <a:srgbClr val="943634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brown    </a:t>
              </a:r>
              <a:r>
                <a:rPr lang="en-US" sz="120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x=3</a:t>
              </a:r>
            </a:p>
            <a:p>
              <a:r>
                <a:rPr lang="en-US" sz="120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200">
                  <a:solidFill>
                    <a:srgbClr val="0070C0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blue </a:t>
              </a:r>
              <a:r>
                <a:rPr lang="en-US" sz="120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 x=4</a:t>
              </a:r>
            </a:p>
            <a:p>
              <a:r>
                <a:rPr lang="en-US" sz="120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6184CAC-F558-4C9F-A7D1-2D9FBA5897BB}"/>
              </a:ext>
            </a:extLst>
          </p:cNvPr>
          <p:cNvSpPr/>
          <p:nvPr/>
        </p:nvSpPr>
        <p:spPr>
          <a:xfrm>
            <a:off x="137941" y="4738431"/>
            <a:ext cx="3519798" cy="111754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Vital mass-spec “spike” for nonproliferation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1C4B83-65EA-44C8-8D94-6A2A676E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238</a:t>
            </a:r>
            <a:r>
              <a:rPr lang="en-US" sz="36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U(</a:t>
            </a:r>
            <a:r>
              <a:rPr lang="en-US" sz="3600" dirty="0" err="1">
                <a:latin typeface="Georgia" panose="02040502050405020303" pitchFamily="18" charset="0"/>
                <a:ea typeface="Times New Roman" charset="0"/>
                <a:cs typeface="Times New Roman" charset="0"/>
              </a:rPr>
              <a:t>p,xn</a:t>
            </a:r>
            <a:r>
              <a:rPr lang="en-US" sz="36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)</a:t>
            </a:r>
            <a:r>
              <a:rPr lang="en-US" sz="36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236,237</a:t>
            </a:r>
            <a:r>
              <a:rPr lang="en-US" sz="36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Np and </a:t>
            </a:r>
            <a:r>
              <a:rPr lang="en-US" sz="36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235</a:t>
            </a:r>
            <a:r>
              <a:rPr lang="en-US" sz="36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U(</a:t>
            </a:r>
            <a:r>
              <a:rPr lang="en-US" sz="3600" dirty="0" err="1">
                <a:latin typeface="Georgia" panose="02040502050405020303" pitchFamily="18" charset="0"/>
                <a:ea typeface="Times New Roman" charset="0"/>
                <a:cs typeface="Times New Roman" charset="0"/>
              </a:rPr>
              <a:t>d,x</a:t>
            </a:r>
            <a:r>
              <a:rPr lang="en-US" sz="36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)</a:t>
            </a:r>
            <a:r>
              <a:rPr lang="en-US" sz="36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236</a:t>
            </a:r>
            <a:r>
              <a:rPr lang="en-US" sz="36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Np Production*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B68DE-317B-43C7-8FA6-0119B3A2B1C5}"/>
              </a:ext>
            </a:extLst>
          </p:cNvPr>
          <p:cNvSpPr/>
          <p:nvPr/>
        </p:nvSpPr>
        <p:spPr>
          <a:xfrm>
            <a:off x="4024702" y="4738431"/>
            <a:ext cx="3519798" cy="111754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Provide radiochemical expertise to UCB, for potential skills transfer to IPF!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B4153-5EEC-4392-8773-F83FAC94FDE8}"/>
              </a:ext>
            </a:extLst>
          </p:cNvPr>
          <p:cNvSpPr txBox="1"/>
          <p:nvPr/>
        </p:nvSpPr>
        <p:spPr>
          <a:xfrm>
            <a:off x="4806747" y="6603697"/>
            <a:ext cx="6621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>
                <a:solidFill>
                  <a:schemeClr val="bg1"/>
                </a:solidFill>
              </a:rPr>
              <a:t>*</a:t>
            </a:r>
            <a:r>
              <a:rPr lang="en-US" sz="1600" dirty="0">
                <a:solidFill>
                  <a:schemeClr val="bg1"/>
                </a:solidFill>
              </a:rPr>
              <a:t>Funded under the first Interagency Nuclear Data Working Group FOA in FY18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F70A47-BF4A-4F3D-B1ED-59F631B96A14}"/>
              </a:ext>
            </a:extLst>
          </p:cNvPr>
          <p:cNvSpPr/>
          <p:nvPr/>
        </p:nvSpPr>
        <p:spPr>
          <a:xfrm>
            <a:off x="6096000" y="2577078"/>
            <a:ext cx="2830349" cy="93948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235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U(</a:t>
            </a:r>
            <a:r>
              <a:rPr lang="en-US" sz="1600" b="1" dirty="0" err="1">
                <a:solidFill>
                  <a:sysClr val="windowText" lastClr="000000"/>
                </a:solidFill>
                <a:latin typeface="Georgia" panose="02040502050405020303" pitchFamily="18" charset="0"/>
              </a:rPr>
              <a:t>d,n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)</a:t>
            </a:r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236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Np 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w/ </a:t>
            </a:r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64,67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Zn(n,p)</a:t>
            </a:r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64,67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Cu  planned for Fall 2018!</a:t>
            </a:r>
            <a:endParaRPr lang="en-US" sz="1600" b="1" dirty="0">
              <a:solidFill>
                <a:sysClr val="windowText" lastClr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54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5A4DF68-36AA-4C92-B7EC-E6CFF7D6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610" y="2804125"/>
            <a:ext cx="4998768" cy="2855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14400"/>
          </a:xfrm>
        </p:spPr>
        <p:txBody>
          <a:bodyPr>
            <a:noAutofit/>
          </a:bodyPr>
          <a:lstStyle/>
          <a:p>
            <a:pPr algn="ctr"/>
            <a:r>
              <a:rPr lang="en-US" sz="28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7</a:t>
            </a:r>
            <a:r>
              <a:rPr lang="en-US" sz="28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Li(p,n) “Quasi-Monoenergetic” Neutron Source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4294967295"/>
          </p:nvPr>
        </p:nvSpPr>
        <p:spPr>
          <a:xfrm>
            <a:off x="3143020" y="1150002"/>
            <a:ext cx="5286358" cy="18415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000" dirty="0"/>
              <a:t>Neutrons from 0-</a:t>
            </a:r>
            <a:r>
              <a:rPr lang="en-US" sz="2000" b="1" i="1" u="sng" dirty="0">
                <a:solidFill>
                  <a:srgbClr val="FF0000"/>
                </a:solidFill>
              </a:rPr>
              <a:t>60</a:t>
            </a:r>
            <a:r>
              <a:rPr lang="en-US" sz="2000" dirty="0"/>
              <a:t> MeV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Y, Co, Al, In, </a:t>
            </a:r>
            <a:r>
              <a:rPr lang="en-US" sz="2000" dirty="0" err="1"/>
              <a:t>Zr</a:t>
            </a:r>
            <a:r>
              <a:rPr lang="en-US" sz="2000" dirty="0"/>
              <a:t>, Au samples irradiated in the vault</a:t>
            </a:r>
          </a:p>
          <a:p>
            <a:pPr>
              <a:buFont typeface="Arial" charset="0"/>
              <a:buChar char="•"/>
            </a:pPr>
            <a:r>
              <a:rPr lang="en-US" sz="2000" dirty="0"/>
              <a:t>Flux from 10</a:t>
            </a:r>
            <a:r>
              <a:rPr lang="en-US" sz="2000" baseline="30000" dirty="0"/>
              <a:t>6-4</a:t>
            </a:r>
            <a:r>
              <a:rPr lang="en-US" sz="2000" dirty="0"/>
              <a:t> /MeV/sr/s (decreases w/</a:t>
            </a:r>
            <a:r>
              <a:rPr lang="en-US" sz="2000" i="1" dirty="0"/>
              <a:t>E</a:t>
            </a:r>
            <a:r>
              <a:rPr lang="en-US" sz="2000" i="1" baseline="-25000" dirty="0"/>
              <a:t>n</a:t>
            </a:r>
            <a:r>
              <a:rPr lang="en-US" sz="200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9869" y="5734092"/>
            <a:ext cx="6880215" cy="461665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  <a:ea typeface="Helvetica" charset="0"/>
                <a:cs typeface="Helvetica" charset="0"/>
              </a:rPr>
              <a:t>First experiments took place in April 2018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518" y="3652356"/>
            <a:ext cx="354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Inconel-clad Li targets(LANL LDRD)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AD4CE-CBFE-452C-858C-863266D7BCFE}"/>
              </a:ext>
            </a:extLst>
          </p:cNvPr>
          <p:cNvGrpSpPr/>
          <p:nvPr/>
        </p:nvGrpSpPr>
        <p:grpSpPr>
          <a:xfrm>
            <a:off x="853975" y="3993609"/>
            <a:ext cx="1861667" cy="2292508"/>
            <a:chOff x="853975" y="3993609"/>
            <a:chExt cx="1861667" cy="229250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6335" y="3993609"/>
              <a:ext cx="1851286" cy="21585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853975" y="5916785"/>
              <a:ext cx="1861667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Jon Engle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F33B7E-EBE0-45FE-81A9-CDA66BD4C631}"/>
              </a:ext>
            </a:extLst>
          </p:cNvPr>
          <p:cNvGrpSpPr/>
          <p:nvPr/>
        </p:nvGrpSpPr>
        <p:grpSpPr>
          <a:xfrm>
            <a:off x="8536571" y="1023034"/>
            <a:ext cx="3366993" cy="4617158"/>
            <a:chOff x="7500019" y="1312400"/>
            <a:chExt cx="3032897" cy="41590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5721" t="18199" r="1110" b="9847"/>
            <a:stretch/>
          </p:blipFill>
          <p:spPr>
            <a:xfrm>
              <a:off x="7500019" y="1312400"/>
              <a:ext cx="3032897" cy="41590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" name="Group 5"/>
            <p:cNvGrpSpPr/>
            <p:nvPr/>
          </p:nvGrpSpPr>
          <p:grpSpPr>
            <a:xfrm>
              <a:off x="8470478" y="2694243"/>
              <a:ext cx="1996640" cy="1206745"/>
              <a:chOff x="5641081" y="3210006"/>
              <a:chExt cx="1996640" cy="1206745"/>
            </a:xfrm>
          </p:grpSpPr>
          <p:sp>
            <p:nvSpPr>
              <p:cNvPr id="9" name="Rectangle 8"/>
              <p:cNvSpPr/>
              <p:nvPr/>
            </p:nvSpPr>
            <p:spPr bwMode="auto">
              <a:xfrm rot="20520000">
                <a:off x="5665034" y="4023051"/>
                <a:ext cx="73752" cy="393700"/>
              </a:xfrm>
              <a:prstGeom prst="rect">
                <a:avLst/>
              </a:prstGeom>
              <a:solidFill>
                <a:srgbClr val="3366FF"/>
              </a:solidFill>
              <a:ln w="95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Helvetica" pitchFamily="34" charset="0"/>
                  <a:ea typeface="MS PGothic" pitchFamily="34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755913" y="3210006"/>
                <a:ext cx="1881808" cy="646331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Li(p,n) neutron 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production target</a:t>
                </a:r>
              </a:p>
            </p:txBody>
          </p:sp>
          <p:cxnSp>
            <p:nvCxnSpPr>
              <p:cNvPr id="11" name="Curved Connector 10"/>
              <p:cNvCxnSpPr/>
              <p:nvPr/>
            </p:nvCxnSpPr>
            <p:spPr bwMode="auto">
              <a:xfrm rot="10800000" flipV="1">
                <a:off x="5641081" y="3533172"/>
                <a:ext cx="114833" cy="499514"/>
              </a:xfrm>
              <a:prstGeom prst="curvedConnector2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42" name="Straight Arrow Connector 41"/>
            <p:cNvCxnSpPr>
              <a:cxnSpLocks noChangeShapeType="1"/>
              <a:endCxn id="9" idx="3"/>
            </p:cNvCxnSpPr>
            <p:nvPr/>
          </p:nvCxnSpPr>
          <p:spPr bwMode="auto">
            <a:xfrm flipH="1">
              <a:off x="8566378" y="3527283"/>
              <a:ext cx="428868" cy="165469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" name="Rectangle 44"/>
            <p:cNvSpPr/>
            <p:nvPr/>
          </p:nvSpPr>
          <p:spPr bwMode="auto">
            <a:xfrm>
              <a:off x="8388945" y="1925791"/>
              <a:ext cx="1302327" cy="48490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968758" y="1981209"/>
              <a:ext cx="2366856" cy="1811311"/>
              <a:chOff x="6340840" y="1981200"/>
              <a:chExt cx="2366856" cy="181131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6340840" y="2188564"/>
                <a:ext cx="1037120" cy="1603947"/>
                <a:chOff x="6340840" y="2188564"/>
                <a:chExt cx="1037120" cy="1603947"/>
              </a:xfrm>
            </p:grpSpPr>
            <p:cxnSp>
              <p:nvCxnSpPr>
                <p:cNvPr id="21" name="Straight Arrow Connector 20"/>
                <p:cNvCxnSpPr>
                  <a:cxnSpLocks noChangeShapeType="1"/>
                </p:cNvCxnSpPr>
                <p:nvPr/>
              </p:nvCxnSpPr>
              <p:spPr bwMode="auto">
                <a:xfrm flipH="1">
                  <a:off x="6670623" y="3516641"/>
                  <a:ext cx="707337" cy="245890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3" name="Straight Arrow Connector 22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6340840" y="3492708"/>
                  <a:ext cx="404734" cy="299803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" name="Straight Arrow Connector 27"/>
                <p:cNvCxnSpPr>
                  <a:cxnSpLocks noChangeShapeType="1"/>
                </p:cNvCxnSpPr>
                <p:nvPr/>
              </p:nvCxnSpPr>
              <p:spPr bwMode="auto">
                <a:xfrm flipV="1">
                  <a:off x="6355829" y="2188564"/>
                  <a:ext cx="29981" cy="1319134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46" name="TextBox 45"/>
              <p:cNvSpPr txBox="1"/>
              <p:nvPr/>
            </p:nvSpPr>
            <p:spPr>
              <a:xfrm>
                <a:off x="6733309" y="1981200"/>
                <a:ext cx="1974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Unreacted protons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7869701" y="3692752"/>
              <a:ext cx="696686" cy="483864"/>
              <a:chOff x="6345692" y="3692743"/>
              <a:chExt cx="696686" cy="483864"/>
            </a:xfrm>
          </p:grpSpPr>
          <p:cxnSp>
            <p:nvCxnSpPr>
              <p:cNvPr id="7" name="Straight Arrow Connector 6"/>
              <p:cNvCxnSpPr>
                <a:stCxn id="9" idx="1"/>
              </p:cNvCxnSpPr>
              <p:nvPr/>
            </p:nvCxnSpPr>
            <p:spPr bwMode="auto">
              <a:xfrm flipH="1">
                <a:off x="6345692" y="3715533"/>
                <a:ext cx="626544" cy="222535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" name="Straight Arrow Connector 7"/>
              <p:cNvCxnSpPr>
                <a:stCxn id="9" idx="3"/>
              </p:cNvCxnSpPr>
              <p:nvPr/>
            </p:nvCxnSpPr>
            <p:spPr bwMode="auto">
              <a:xfrm flipH="1">
                <a:off x="6425205" y="3692743"/>
                <a:ext cx="617173" cy="483864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D82A3-3390-4E5F-A375-8D75A0ADC0E8}"/>
              </a:ext>
            </a:extLst>
          </p:cNvPr>
          <p:cNvGrpSpPr/>
          <p:nvPr/>
        </p:nvGrpSpPr>
        <p:grpSpPr>
          <a:xfrm>
            <a:off x="457371" y="928264"/>
            <a:ext cx="2654877" cy="2645487"/>
            <a:chOff x="952258" y="1108579"/>
            <a:chExt cx="2654877" cy="2645487"/>
          </a:xfrm>
        </p:grpSpPr>
        <p:sp>
          <p:nvSpPr>
            <p:cNvPr id="17" name="TextBox 16"/>
            <p:cNvSpPr txBox="1"/>
            <p:nvPr/>
          </p:nvSpPr>
          <p:spPr>
            <a:xfrm>
              <a:off x="1117583" y="1108579"/>
              <a:ext cx="2324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Vault-based irradiation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2258" y="1444233"/>
              <a:ext cx="2654877" cy="230983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568300" y="1717446"/>
              <a:ext cx="38023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0°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35100" y="1705254"/>
              <a:ext cx="56778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-20°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4913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D88A-DBB5-4C70-A613-DDE0B080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Simultaneous Radionuclide Production</a:t>
            </a:r>
          </a:p>
        </p:txBody>
      </p:sp>
      <p:pic>
        <p:nvPicPr>
          <p:cNvPr id="17410" name="Picture 2" descr="https://ars.els-cdn.com/content/image/1-s2.0-S0168900217310215-gr10_lrg.jpg">
            <a:extLst>
              <a:ext uri="{FF2B5EF4-FFF2-40B4-BE49-F238E27FC236}">
                <a16:creationId xmlns:a16="http://schemas.microsoft.com/office/drawing/2014/main" id="{47ECFEFA-CC48-497C-A888-E35317864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846" y="993914"/>
            <a:ext cx="4778053" cy="342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6AB974-3FA6-4ED9-A44F-5F21766B355F}"/>
              </a:ext>
            </a:extLst>
          </p:cNvPr>
          <p:cNvSpPr/>
          <p:nvPr/>
        </p:nvSpPr>
        <p:spPr>
          <a:xfrm>
            <a:off x="5748132" y="63181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Lucida Grande"/>
              </a:rPr>
              <a:t>[1]	K. P. </a:t>
            </a:r>
            <a:r>
              <a:rPr lang="en-US" sz="1200" dirty="0" err="1">
                <a:solidFill>
                  <a:schemeClr val="bg1"/>
                </a:solidFill>
                <a:latin typeface="Lucida Grande"/>
              </a:rPr>
              <a:t>Harrig</a:t>
            </a:r>
            <a:r>
              <a:rPr lang="en-US" sz="1200" dirty="0">
                <a:solidFill>
                  <a:schemeClr val="bg1"/>
                </a:solidFill>
                <a:latin typeface="Lucida Grande"/>
              </a:rPr>
              <a:t>, </a:t>
            </a:r>
            <a:r>
              <a:rPr lang="en-US" sz="1200" i="1" dirty="0">
                <a:solidFill>
                  <a:schemeClr val="bg1"/>
                </a:solidFill>
                <a:latin typeface="Lucida Grande"/>
              </a:rPr>
              <a:t>et al.</a:t>
            </a:r>
            <a:r>
              <a:rPr lang="en-US" sz="1200" dirty="0">
                <a:solidFill>
                  <a:schemeClr val="bg1"/>
                </a:solidFill>
                <a:latin typeface="Lucida Grande"/>
              </a:rPr>
              <a:t>, “Neutron Spectroscopy for pulsed beams with frame overlap using a double time-of-flight technique,” </a:t>
            </a:r>
            <a:r>
              <a:rPr lang="en-US" sz="1200" i="1" dirty="0">
                <a:solidFill>
                  <a:schemeClr val="bg1"/>
                </a:solidFill>
                <a:latin typeface="Lucida Grande"/>
              </a:rPr>
              <a:t>NIM A</a:t>
            </a:r>
            <a:r>
              <a:rPr lang="en-US" sz="1200" dirty="0">
                <a:solidFill>
                  <a:schemeClr val="bg1"/>
                </a:solidFill>
                <a:latin typeface="Lucida Grande"/>
              </a:rPr>
              <a:t>,  877, pp. 359–366, 2018.</a:t>
            </a:r>
          </a:p>
        </p:txBody>
      </p:sp>
      <p:grpSp>
        <p:nvGrpSpPr>
          <p:cNvPr id="17415" name="Group 17414">
            <a:extLst>
              <a:ext uri="{FF2B5EF4-FFF2-40B4-BE49-F238E27FC236}">
                <a16:creationId xmlns:a16="http://schemas.microsoft.com/office/drawing/2014/main" id="{D40243E1-16CD-42E2-AB4F-7880E1A03F5A}"/>
              </a:ext>
            </a:extLst>
          </p:cNvPr>
          <p:cNvGrpSpPr/>
          <p:nvPr/>
        </p:nvGrpSpPr>
        <p:grpSpPr>
          <a:xfrm>
            <a:off x="896919" y="993917"/>
            <a:ext cx="3815186" cy="4086567"/>
            <a:chOff x="1015376" y="1351721"/>
            <a:chExt cx="3815186" cy="40865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D7A807-E643-4F8A-8871-1BA192BAB71E}"/>
                </a:ext>
              </a:extLst>
            </p:cNvPr>
            <p:cNvSpPr/>
            <p:nvPr/>
          </p:nvSpPr>
          <p:spPr>
            <a:xfrm>
              <a:off x="1015376" y="2351537"/>
              <a:ext cx="2362346" cy="41744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(</a:t>
              </a:r>
              <a:r>
                <a:rPr lang="en-US" dirty="0" err="1"/>
                <a:t>d,xn</a:t>
              </a:r>
              <a:r>
                <a:rPr lang="en-US" dirty="0"/>
                <a:t>) target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9327DB-5345-4134-BEAA-8280AED0B468}"/>
                </a:ext>
              </a:extLst>
            </p:cNvPr>
            <p:cNvSpPr/>
            <p:nvPr/>
          </p:nvSpPr>
          <p:spPr>
            <a:xfrm>
              <a:off x="1015376" y="3166546"/>
              <a:ext cx="2362346" cy="737080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Thick Be breakup target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9C1D90A-B881-40E3-95B4-DF474E290E59}"/>
                </a:ext>
              </a:extLst>
            </p:cNvPr>
            <p:cNvCxnSpPr>
              <a:cxnSpLocks/>
            </p:cNvCxnSpPr>
            <p:nvPr/>
          </p:nvCxnSpPr>
          <p:spPr>
            <a:xfrm>
              <a:off x="2067340" y="1351722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8EB5C9-4FC1-4E68-8173-3BD27D46987F}"/>
                </a:ext>
              </a:extLst>
            </p:cNvPr>
            <p:cNvCxnSpPr>
              <a:cxnSpLocks/>
            </p:cNvCxnSpPr>
            <p:nvPr/>
          </p:nvCxnSpPr>
          <p:spPr>
            <a:xfrm>
              <a:off x="2179983" y="1351722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16208A-9FD3-47C7-95D4-8714CE2E7A61}"/>
                </a:ext>
              </a:extLst>
            </p:cNvPr>
            <p:cNvCxnSpPr>
              <a:cxnSpLocks/>
            </p:cNvCxnSpPr>
            <p:nvPr/>
          </p:nvCxnSpPr>
          <p:spPr>
            <a:xfrm>
              <a:off x="2286002" y="1351722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BDC4FA-2CF6-409C-8932-7EBFEF4E6B0A}"/>
                </a:ext>
              </a:extLst>
            </p:cNvPr>
            <p:cNvSpPr txBox="1"/>
            <p:nvPr/>
          </p:nvSpPr>
          <p:spPr>
            <a:xfrm>
              <a:off x="2345581" y="1605886"/>
              <a:ext cx="2362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ucida Grande"/>
                </a:rPr>
                <a:t>≤ 50 MeV deuterons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347E61-ACDB-4601-A1A2-2E37088AB609}"/>
                </a:ext>
              </a:extLst>
            </p:cNvPr>
            <p:cNvCxnSpPr>
              <a:cxnSpLocks/>
            </p:cNvCxnSpPr>
            <p:nvPr/>
          </p:nvCxnSpPr>
          <p:spPr>
            <a:xfrm>
              <a:off x="2398644" y="1351721"/>
              <a:ext cx="0" cy="999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5F175FA-B3E2-4D80-916A-8EE082345E1B}"/>
                </a:ext>
              </a:extLst>
            </p:cNvPr>
            <p:cNvCxnSpPr>
              <a:cxnSpLocks/>
            </p:cNvCxnSpPr>
            <p:nvPr/>
          </p:nvCxnSpPr>
          <p:spPr>
            <a:xfrm>
              <a:off x="2116982" y="2768981"/>
              <a:ext cx="0" cy="39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DB74B9-67FE-4178-805C-A810ACCB99FD}"/>
                </a:ext>
              </a:extLst>
            </p:cNvPr>
            <p:cNvCxnSpPr>
              <a:cxnSpLocks/>
            </p:cNvCxnSpPr>
            <p:nvPr/>
          </p:nvCxnSpPr>
          <p:spPr>
            <a:xfrm>
              <a:off x="2229625" y="2768981"/>
              <a:ext cx="0" cy="39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38BB66D-A7D7-44B0-9B36-A9FCBF8331E2}"/>
                </a:ext>
              </a:extLst>
            </p:cNvPr>
            <p:cNvCxnSpPr>
              <a:cxnSpLocks/>
            </p:cNvCxnSpPr>
            <p:nvPr/>
          </p:nvCxnSpPr>
          <p:spPr>
            <a:xfrm>
              <a:off x="2335644" y="2768981"/>
              <a:ext cx="0" cy="39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918E93-2464-44A3-89DB-181A9A514AD9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196549" y="3903626"/>
              <a:ext cx="0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3AA23D7-73E0-4F2B-BE31-B621811A0806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1739348" y="3903626"/>
              <a:ext cx="457201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09" name="Straight Arrow Connector 17408">
              <a:extLst>
                <a:ext uri="{FF2B5EF4-FFF2-40B4-BE49-F238E27FC236}">
                  <a16:creationId xmlns:a16="http://schemas.microsoft.com/office/drawing/2014/main" id="{CE00CF59-8161-4DD0-89E6-89F0CA3BCD66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196549" y="3903626"/>
              <a:ext cx="536712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2" name="Straight Arrow Connector 17411">
              <a:extLst>
                <a:ext uri="{FF2B5EF4-FFF2-40B4-BE49-F238E27FC236}">
                  <a16:creationId xmlns:a16="http://schemas.microsoft.com/office/drawing/2014/main" id="{2A917815-5D46-4E7B-A845-A1B9B73FAF2A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1967948" y="3903626"/>
              <a:ext cx="228601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4" name="Straight Arrow Connector 17413">
              <a:extLst>
                <a:ext uri="{FF2B5EF4-FFF2-40B4-BE49-F238E27FC236}">
                  <a16:creationId xmlns:a16="http://schemas.microsoft.com/office/drawing/2014/main" id="{19F46AB8-5776-474F-9D75-1E9204B11EAC}"/>
                </a:ext>
              </a:extLst>
            </p:cNvPr>
            <p:cNvCxnSpPr>
              <a:stCxn id="13" idx="2"/>
            </p:cNvCxnSpPr>
            <p:nvPr/>
          </p:nvCxnSpPr>
          <p:spPr>
            <a:xfrm>
              <a:off x="2196549" y="3903626"/>
              <a:ext cx="268356" cy="79758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ADFAD39-80D3-4582-A2D2-FF5779A6521A}"/>
                </a:ext>
              </a:extLst>
            </p:cNvPr>
            <p:cNvSpPr txBox="1"/>
            <p:nvPr/>
          </p:nvSpPr>
          <p:spPr>
            <a:xfrm>
              <a:off x="2468217" y="2798938"/>
              <a:ext cx="2362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Lucida Grande"/>
                </a:rPr>
                <a:t>Unreacted deuterons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F2876A-9D91-40C6-9914-4CCDD95429B3}"/>
                </a:ext>
              </a:extLst>
            </p:cNvPr>
            <p:cNvSpPr txBox="1"/>
            <p:nvPr/>
          </p:nvSpPr>
          <p:spPr>
            <a:xfrm>
              <a:off x="2387123" y="3927887"/>
              <a:ext cx="23623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Lucida Grande"/>
                </a:rPr>
                <a:t>Energetic secondary neutrons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78A8039-DA7A-4B45-B3C3-57D3B760468F}"/>
                </a:ext>
              </a:extLst>
            </p:cNvPr>
            <p:cNvSpPr/>
            <p:nvPr/>
          </p:nvSpPr>
          <p:spPr>
            <a:xfrm>
              <a:off x="1015376" y="4693059"/>
              <a:ext cx="2362346" cy="74522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(n,p) and/or (n,2n) target</a:t>
              </a:r>
            </a:p>
          </p:txBody>
        </p:sp>
      </p:grpSp>
      <p:sp>
        <p:nvSpPr>
          <p:cNvPr id="17416" name="Rectangle 17415">
            <a:extLst>
              <a:ext uri="{FF2B5EF4-FFF2-40B4-BE49-F238E27FC236}">
                <a16:creationId xmlns:a16="http://schemas.microsoft.com/office/drawing/2014/main" id="{910D09CB-B0E9-4FFF-AF41-CF008C88C4CA}"/>
              </a:ext>
            </a:extLst>
          </p:cNvPr>
          <p:cNvSpPr/>
          <p:nvPr/>
        </p:nvSpPr>
        <p:spPr>
          <a:xfrm>
            <a:off x="4031186" y="4643170"/>
            <a:ext cx="81608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(</a:t>
            </a:r>
            <a:r>
              <a:rPr lang="en-US" dirty="0" err="1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d,xn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) reaction produces same radionuclide as commonly-used (</a:t>
            </a:r>
            <a:r>
              <a:rPr lang="en-US" dirty="0" err="1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p,n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) reaction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Simultaneously makes a significant energetic secondary neutron flux (ESNF) from breakup of unreacted primary deuteron beam.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ESNF can be used to produce high specific-activity radionuclides via (n,2n), or charge exchange reactions such as (n,p) and (n,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  <a:cs typeface="Times New Roman" panose="02020603050405020304" pitchFamily="18" charset="0"/>
              </a:rPr>
              <a:t>α</a:t>
            </a:r>
            <a:r>
              <a:rPr lang="en-US" dirty="0">
                <a:solidFill>
                  <a:srgbClr val="2D637F"/>
                </a:solidFill>
                <a:latin typeface="Lucida Grande"/>
                <a:ea typeface="Calibri" panose="020F0502020204030204" pitchFamily="34" charset="0"/>
              </a:rPr>
              <a:t>).</a:t>
            </a:r>
            <a:endParaRPr lang="en-US" dirty="0">
              <a:solidFill>
                <a:srgbClr val="2D637F"/>
              </a:solidFill>
              <a:latin typeface="Lucida Grande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8A7CED7-0A36-4C92-AD86-E7F01A5F690A}"/>
              </a:ext>
            </a:extLst>
          </p:cNvPr>
          <p:cNvSpPr/>
          <p:nvPr/>
        </p:nvSpPr>
        <p:spPr>
          <a:xfrm>
            <a:off x="752370" y="5225377"/>
            <a:ext cx="2830349" cy="939481"/>
          </a:xfrm>
          <a:prstGeom prst="rect">
            <a:avLst/>
          </a:prstGeom>
          <a:solidFill>
            <a:srgbClr val="FFFF00"/>
          </a:solidFill>
          <a:ln w="28575">
            <a:solidFill>
              <a:srgbClr val="2D63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235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U(</a:t>
            </a:r>
            <a:r>
              <a:rPr lang="en-US" sz="1600" b="1" dirty="0" err="1">
                <a:solidFill>
                  <a:sysClr val="windowText" lastClr="000000"/>
                </a:solidFill>
                <a:latin typeface="Georgia" panose="02040502050405020303" pitchFamily="18" charset="0"/>
              </a:rPr>
              <a:t>d,n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)</a:t>
            </a:r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236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</a:rPr>
              <a:t>Np 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w/ </a:t>
            </a:r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64,67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Zn(n,p)</a:t>
            </a:r>
            <a:r>
              <a:rPr lang="en-US" sz="1600" b="1" baseline="30000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64,67</a:t>
            </a:r>
            <a:r>
              <a:rPr lang="en-US" sz="1600" b="1" dirty="0">
                <a:solidFill>
                  <a:sysClr val="windowText" lastClr="00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Cu  planned for Fall 2018!</a:t>
            </a:r>
            <a:endParaRPr lang="en-US" sz="1600" b="1" dirty="0">
              <a:solidFill>
                <a:sysClr val="windowText" lastClr="000000"/>
              </a:solidFill>
              <a:latin typeface="Georgia" panose="02040502050405020303" pitchFamily="18" charset="0"/>
            </a:endParaRPr>
          </a:p>
        </p:txBody>
      </p:sp>
      <p:pic>
        <p:nvPicPr>
          <p:cNvPr id="77" name="Picture 76" descr="/Users/nssc/Pictures/Photos Library.photoslibrary/resources/proxies/derivatives/03/00/3ce/UNADJUSTEDNONRAW_thumb_3ce.jpg">
            <a:extLst>
              <a:ext uri="{FF2B5EF4-FFF2-40B4-BE49-F238E27FC236}">
                <a16:creationId xmlns:a16="http://schemas.microsoft.com/office/drawing/2014/main" id="{DF57E3CA-EBFC-44F7-9C5E-9CBADA6F19D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4" t="49920" r="21120" b="18592"/>
          <a:stretch/>
        </p:blipFill>
        <p:spPr bwMode="auto">
          <a:xfrm>
            <a:off x="4094184" y="1595022"/>
            <a:ext cx="1703534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7418" name="Straight Connector 17417">
            <a:extLst>
              <a:ext uri="{FF2B5EF4-FFF2-40B4-BE49-F238E27FC236}">
                <a16:creationId xmlns:a16="http://schemas.microsoft.com/office/drawing/2014/main" id="{FA38D871-F254-43C4-B361-22ABD487E09E}"/>
              </a:ext>
            </a:extLst>
          </p:cNvPr>
          <p:cNvCxnSpPr>
            <a:cxnSpLocks/>
          </p:cNvCxnSpPr>
          <p:nvPr/>
        </p:nvCxnSpPr>
        <p:spPr>
          <a:xfrm flipV="1">
            <a:off x="3218186" y="1162882"/>
            <a:ext cx="4004121" cy="1647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20" name="Straight Connector 17419">
            <a:extLst>
              <a:ext uri="{FF2B5EF4-FFF2-40B4-BE49-F238E27FC236}">
                <a16:creationId xmlns:a16="http://schemas.microsoft.com/office/drawing/2014/main" id="{DC67A0E3-CC2B-42DC-8893-0B7C0A78FFB3}"/>
              </a:ext>
            </a:extLst>
          </p:cNvPr>
          <p:cNvCxnSpPr>
            <a:cxnSpLocks/>
          </p:cNvCxnSpPr>
          <p:nvPr/>
        </p:nvCxnSpPr>
        <p:spPr>
          <a:xfrm>
            <a:off x="3255937" y="3545822"/>
            <a:ext cx="3987829" cy="397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6677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Documents\School Work\Isotope Data\Proposals\ndnca_title.PNG">
            <a:extLst>
              <a:ext uri="{FF2B5EF4-FFF2-40B4-BE49-F238E27FC236}">
                <a16:creationId xmlns:a16="http://schemas.microsoft.com/office/drawing/2014/main" id="{4896A717-EC9A-4CCB-8EB7-279B54FF7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48280" y="1123624"/>
            <a:ext cx="4074057" cy="436634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3414FD-4A87-4DF0-8E79-8D2A4EEF8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5" y="3160801"/>
            <a:ext cx="4450384" cy="2521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E3BE6E-6E99-44AF-AE09-543F1F8D14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1"/>
          <a:stretch/>
        </p:blipFill>
        <p:spPr>
          <a:xfrm>
            <a:off x="4522089" y="3204885"/>
            <a:ext cx="4367096" cy="243289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3BF3381-B244-45FE-8F67-6A2F6743B49A}"/>
              </a:ext>
            </a:extLst>
          </p:cNvPr>
          <p:cNvSpPr/>
          <p:nvPr/>
        </p:nvSpPr>
        <p:spPr>
          <a:xfrm>
            <a:off x="2271623" y="5785154"/>
            <a:ext cx="4684571" cy="41070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20000"/>
              </a:spcBef>
              <a:defRPr/>
            </a:pPr>
            <a:r>
              <a:rPr lang="en-US" dirty="0">
                <a:solidFill>
                  <a:schemeClr val="tx1"/>
                </a:solidFill>
                <a:latin typeface="Lucida Grande"/>
                <a:cs typeface="Lucida Grande"/>
              </a:rPr>
              <a:t>nds.iaea.org/medical/monitor_reactions.html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5D691-64AE-4B2F-AEB4-FEED3126A59E}"/>
              </a:ext>
            </a:extLst>
          </p:cNvPr>
          <p:cNvSpPr txBox="1"/>
          <p:nvPr/>
        </p:nvSpPr>
        <p:spPr>
          <a:xfrm>
            <a:off x="198126" y="1006867"/>
            <a:ext cx="760363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2288" lvl="1" indent="-352425"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</a:rPr>
              <a:t>Dosimetry was the top cross-cutting need in the NDNCA whitepaper</a:t>
            </a:r>
            <a:endParaRPr lang="en-US" sz="2000" dirty="0">
              <a:solidFill>
                <a:srgbClr val="2D637F"/>
              </a:solidFill>
              <a:latin typeface="Lucida Grande"/>
              <a:cs typeface="Times New Roman" charset="0"/>
            </a:endParaRPr>
          </a:p>
          <a:p>
            <a:pPr marL="979488" lvl="2" indent="-352425"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Times New Roman" charset="0"/>
              </a:rPr>
              <a:t>Vital for robust determination of fluence, energy for charged-particle measurements</a:t>
            </a:r>
          </a:p>
          <a:p>
            <a:pPr marL="979488" lvl="2" indent="-352425"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Times New Roman" charset="0"/>
              </a:rPr>
              <a:t>Current data is deficient above ~30 MeV/A</a:t>
            </a:r>
            <a:endParaRPr lang="en-US" sz="2200" dirty="0">
              <a:solidFill>
                <a:srgbClr val="2D637F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9924458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13107E-C74B-400C-AA2D-DBC496708B91}"/>
              </a:ext>
            </a:extLst>
          </p:cNvPr>
          <p:cNvGrpSpPr/>
          <p:nvPr/>
        </p:nvGrpSpPr>
        <p:grpSpPr>
          <a:xfrm>
            <a:off x="2900095" y="1179998"/>
            <a:ext cx="9086850" cy="4772019"/>
            <a:chOff x="57150" y="952508"/>
            <a:chExt cx="9086850" cy="47720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9D905B-C8BA-455C-8034-4BFE63B69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8" t="5989" r="2781" b="4036"/>
            <a:stretch/>
          </p:blipFill>
          <p:spPr>
            <a:xfrm>
              <a:off x="1462087" y="2741716"/>
              <a:ext cx="7681913" cy="298281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A8C5CF-22F5-4881-BB6E-13D0B8DAAF14}"/>
                </a:ext>
              </a:extLst>
            </p:cNvPr>
            <p:cNvSpPr/>
            <p:nvPr/>
          </p:nvSpPr>
          <p:spPr>
            <a:xfrm>
              <a:off x="385763" y="2286009"/>
              <a:ext cx="3714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FF291C-06C4-41A4-A278-8C7F718B5979}"/>
                </a:ext>
              </a:extLst>
            </p:cNvPr>
            <p:cNvSpPr/>
            <p:nvPr/>
          </p:nvSpPr>
          <p:spPr>
            <a:xfrm>
              <a:off x="80963" y="1428762"/>
              <a:ext cx="3714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9B8464-5BCB-4B9B-9E79-0660BBA5CE3D}"/>
                </a:ext>
              </a:extLst>
            </p:cNvPr>
            <p:cNvSpPr/>
            <p:nvPr/>
          </p:nvSpPr>
          <p:spPr>
            <a:xfrm>
              <a:off x="1081088" y="1943112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7F77BE-C1EF-4ADA-AEDA-F689C72B763A}"/>
                </a:ext>
              </a:extLst>
            </p:cNvPr>
            <p:cNvSpPr/>
            <p:nvPr/>
          </p:nvSpPr>
          <p:spPr>
            <a:xfrm>
              <a:off x="1462088" y="1943110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65BCCA-00EB-4CB5-81A2-025FAF499721}"/>
                </a:ext>
              </a:extLst>
            </p:cNvPr>
            <p:cNvSpPr/>
            <p:nvPr/>
          </p:nvSpPr>
          <p:spPr>
            <a:xfrm>
              <a:off x="1462087" y="1428762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CAA164-FF5D-45F0-98AE-B6A0B0557D0A}"/>
                </a:ext>
              </a:extLst>
            </p:cNvPr>
            <p:cNvSpPr/>
            <p:nvPr/>
          </p:nvSpPr>
          <p:spPr>
            <a:xfrm>
              <a:off x="2250281" y="1685936"/>
              <a:ext cx="1409700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3CC138-F964-4460-B0F0-65A771D4EF2A}"/>
                </a:ext>
              </a:extLst>
            </p:cNvPr>
            <p:cNvSpPr/>
            <p:nvPr/>
          </p:nvSpPr>
          <p:spPr>
            <a:xfrm>
              <a:off x="4750594" y="1685935"/>
              <a:ext cx="2781300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FEDA0D-C9E5-467D-8E57-1CD8EC58B18D}"/>
                </a:ext>
              </a:extLst>
            </p:cNvPr>
            <p:cNvSpPr/>
            <p:nvPr/>
          </p:nvSpPr>
          <p:spPr>
            <a:xfrm>
              <a:off x="4570809" y="1133485"/>
              <a:ext cx="290513" cy="14287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684068B1-5EE1-4A84-B036-7BA40E3A6407}"/>
                </a:ext>
              </a:extLst>
            </p:cNvPr>
            <p:cNvSpPr/>
            <p:nvPr/>
          </p:nvSpPr>
          <p:spPr>
            <a:xfrm>
              <a:off x="4019550" y="1676412"/>
              <a:ext cx="371475" cy="152400"/>
            </a:xfrm>
            <a:prstGeom prst="hexag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01E3F6-8D1E-490C-9F5B-855F3C09F9D3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>
              <a:off x="452438" y="1495437"/>
              <a:ext cx="1009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1F33A-6538-4D93-A7C3-9F74A14E0529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1185863" y="2009785"/>
              <a:ext cx="276225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4DDE3C-B1F6-42FE-8C7E-06950302AE38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566863" y="2009785"/>
              <a:ext cx="1714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FCCBF97-1C06-41BF-91A3-0FD0D338DC5D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566862" y="1495437"/>
              <a:ext cx="1714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740CDF-67FA-4869-A06B-664F911E86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38313" y="1495438"/>
              <a:ext cx="217883" cy="2571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B4A520-8C5E-443A-BF03-398303B973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6196" y="1752610"/>
              <a:ext cx="276225" cy="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8F7BC0-1FC0-42BE-836A-8877B15F6F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8313" y="1752610"/>
              <a:ext cx="217883" cy="257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0A1FFE-9CA2-4558-91B7-838F7B1938D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57150" y="2009783"/>
              <a:ext cx="1023938" cy="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334E8E64-66EE-48D8-9808-49C3AA00F941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5400000" flipH="1" flipV="1">
              <a:off x="593530" y="1987760"/>
              <a:ext cx="276221" cy="320279"/>
            </a:xfrm>
            <a:prstGeom prst="curvedConnector2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14353F4-CCC2-4221-B515-533F56EE02C9}"/>
                </a:ext>
              </a:extLst>
            </p:cNvPr>
            <p:cNvCxnSpPr>
              <a:cxnSpLocks/>
              <a:stCxn id="24" idx="3"/>
              <a:endCxn id="20" idx="3"/>
            </p:cNvCxnSpPr>
            <p:nvPr/>
          </p:nvCxnSpPr>
          <p:spPr>
            <a:xfrm flipH="1" flipV="1">
              <a:off x="3659981" y="1752611"/>
              <a:ext cx="359569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E54C98C-4EF1-467C-99CD-62EA5C005F77}"/>
                </a:ext>
              </a:extLst>
            </p:cNvPr>
            <p:cNvCxnSpPr>
              <a:cxnSpLocks/>
              <a:stCxn id="22" idx="1"/>
              <a:endCxn id="24" idx="0"/>
            </p:cNvCxnSpPr>
            <p:nvPr/>
          </p:nvCxnSpPr>
          <p:spPr>
            <a:xfrm flipH="1">
              <a:off x="4391025" y="1752610"/>
              <a:ext cx="359569" cy="2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5E1C296-60F7-4DEF-8B22-9E5B72B8CA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5500" y="1828812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44CF12C-4FAA-4D89-8F26-7EA29DEA2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100" y="1828813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CFE8347-9320-4C18-BD00-B7C43208CC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2875" y="1828813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7639ED6-960F-4C5E-885E-F9286F4B6816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7531894" y="1752610"/>
              <a:ext cx="1103648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43FB363-8F7E-4012-802D-974AD17B103A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4200525" y="1204922"/>
              <a:ext cx="370284" cy="47149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E2DD06-98D3-4E6A-846A-AC533AA56F63}"/>
                </a:ext>
              </a:extLst>
            </p:cNvPr>
            <p:cNvSpPr txBox="1"/>
            <p:nvPr/>
          </p:nvSpPr>
          <p:spPr>
            <a:xfrm>
              <a:off x="331100" y="1146299"/>
              <a:ext cx="1351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Proton Injectors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2E2D65-591D-48D8-8AFF-4500BF4920B1}"/>
                </a:ext>
              </a:extLst>
            </p:cNvPr>
            <p:cNvSpPr txBox="1"/>
            <p:nvPr/>
          </p:nvSpPr>
          <p:spPr>
            <a:xfrm>
              <a:off x="97755" y="1521035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p+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4D5218-E8D2-4403-8BFC-B902EB8245E1}"/>
                </a:ext>
              </a:extLst>
            </p:cNvPr>
            <p:cNvSpPr txBox="1"/>
            <p:nvPr/>
          </p:nvSpPr>
          <p:spPr>
            <a:xfrm>
              <a:off x="772756" y="222737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p-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2C83403-94A8-4E62-AECC-421A821CE916}"/>
                </a:ext>
              </a:extLst>
            </p:cNvPr>
            <p:cNvSpPr txBox="1"/>
            <p:nvPr/>
          </p:nvSpPr>
          <p:spPr>
            <a:xfrm>
              <a:off x="1742639" y="2243442"/>
              <a:ext cx="767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750 keV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C12546B-A5EE-4FCC-92AB-DD591455DD92}"/>
                </a:ext>
              </a:extLst>
            </p:cNvPr>
            <p:cNvSpPr txBox="1"/>
            <p:nvPr/>
          </p:nvSpPr>
          <p:spPr>
            <a:xfrm>
              <a:off x="3411334" y="222737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MeV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9E0A07-DB8B-4FFB-8CB3-19523B0B7D4C}"/>
                </a:ext>
              </a:extLst>
            </p:cNvPr>
            <p:cNvSpPr txBox="1"/>
            <p:nvPr/>
          </p:nvSpPr>
          <p:spPr>
            <a:xfrm>
              <a:off x="7316520" y="222737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800 MeV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406C9F-96C6-4437-824F-2019F58AF729}"/>
                </a:ext>
              </a:extLst>
            </p:cNvPr>
            <p:cNvSpPr txBox="1"/>
            <p:nvPr/>
          </p:nvSpPr>
          <p:spPr>
            <a:xfrm>
              <a:off x="7797968" y="1228233"/>
              <a:ext cx="105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To research </a:t>
              </a:r>
              <a:br>
                <a:rPr lang="en-US" sz="1400" dirty="0"/>
              </a:br>
              <a:r>
                <a:rPr lang="en-US" sz="1400" dirty="0"/>
                <a:t>centers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5CC98C-FCDF-4A8A-9DED-50578F4F98D7}"/>
                </a:ext>
              </a:extLst>
            </p:cNvPr>
            <p:cNvSpPr txBox="1"/>
            <p:nvPr/>
          </p:nvSpPr>
          <p:spPr>
            <a:xfrm>
              <a:off x="2292898" y="1167189"/>
              <a:ext cx="132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201.25 MHz</a:t>
              </a:r>
              <a:br>
                <a:rPr lang="en-US" sz="1400" dirty="0"/>
              </a:br>
              <a:r>
                <a:rPr lang="en-US" sz="1400" dirty="0"/>
                <a:t>Drift Tube </a:t>
              </a:r>
              <a:r>
                <a:rPr lang="en-US" sz="1400" dirty="0" err="1"/>
                <a:t>Linac</a:t>
              </a:r>
              <a:endParaRPr lang="en-US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CB17C9-38D2-4A91-98E3-901871B24B4B}"/>
                </a:ext>
              </a:extLst>
            </p:cNvPr>
            <p:cNvSpPr txBox="1"/>
            <p:nvPr/>
          </p:nvSpPr>
          <p:spPr>
            <a:xfrm>
              <a:off x="4119295" y="952508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IPF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CF1BFA6-05F5-4A13-9B3E-7D578E4F0407}"/>
                </a:ext>
              </a:extLst>
            </p:cNvPr>
            <p:cNvSpPr txBox="1"/>
            <p:nvPr/>
          </p:nvSpPr>
          <p:spPr>
            <a:xfrm>
              <a:off x="5068286" y="1167189"/>
              <a:ext cx="20524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805 MHz</a:t>
              </a:r>
              <a:br>
                <a:rPr lang="en-US" sz="1400" dirty="0"/>
              </a:br>
              <a:r>
                <a:rPr lang="en-US" sz="1400" dirty="0"/>
                <a:t>Side-Coupled Cavity </a:t>
              </a:r>
              <a:r>
                <a:rPr lang="en-US" sz="1400" dirty="0" err="1"/>
                <a:t>Linac</a:t>
              </a:r>
              <a:endParaRPr lang="en-US" sz="1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744B2D-8F6D-4CC8-BEE2-B0BFDA8E160F}"/>
                </a:ext>
              </a:extLst>
            </p:cNvPr>
            <p:cNvSpPr txBox="1"/>
            <p:nvPr/>
          </p:nvSpPr>
          <p:spPr>
            <a:xfrm>
              <a:off x="5773735" y="2009783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800 m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3235908-3161-48D5-BCA0-DEB2B7871681}"/>
                </a:ext>
              </a:extLst>
            </p:cNvPr>
            <p:cNvCxnSpPr/>
            <p:nvPr/>
          </p:nvCxnSpPr>
          <p:spPr>
            <a:xfrm>
              <a:off x="4750594" y="2009783"/>
              <a:ext cx="27813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F533CBF-6C54-40CB-9343-25E93731FF65}"/>
                </a:ext>
              </a:extLst>
            </p:cNvPr>
            <p:cNvSpPr txBox="1"/>
            <p:nvPr/>
          </p:nvSpPr>
          <p:spPr>
            <a:xfrm>
              <a:off x="4363120" y="1493051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p-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28A448-5128-4236-AA8B-609426E7C6A6}"/>
                </a:ext>
              </a:extLst>
            </p:cNvPr>
            <p:cNvSpPr txBox="1"/>
            <p:nvPr/>
          </p:nvSpPr>
          <p:spPr>
            <a:xfrm>
              <a:off x="4068760" y="1273088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p+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5FB192E-07CD-4D58-A087-33E9EBAFEA34}"/>
                </a:ext>
              </a:extLst>
            </p:cNvPr>
            <p:cNvSpPr/>
            <p:nvPr/>
          </p:nvSpPr>
          <p:spPr>
            <a:xfrm>
              <a:off x="2245272" y="4338269"/>
              <a:ext cx="1524001" cy="10052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9B6E81F1-79D4-4B23-A578-6C1A87B03CE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340240" y="1905292"/>
              <a:ext cx="3042861" cy="1708793"/>
            </a:xfrm>
            <a:prstGeom prst="curvedConnector3">
              <a:avLst/>
            </a:prstGeom>
            <a:ln w="444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A154168-6B7D-4039-8AF1-E0B5D8959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8900" y="3238500"/>
              <a:ext cx="4902994" cy="220980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FC1A15-9A13-408B-A949-19885AAAD0ED}"/>
                </a:ext>
              </a:extLst>
            </p:cNvPr>
            <p:cNvSpPr txBox="1"/>
            <p:nvPr/>
          </p:nvSpPr>
          <p:spPr>
            <a:xfrm>
              <a:off x="5104048" y="3934873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h+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21092EE-59F7-4531-B714-685AFDE561AF}"/>
              </a:ext>
            </a:extLst>
          </p:cNvPr>
          <p:cNvSpPr txBox="1"/>
          <p:nvPr/>
        </p:nvSpPr>
        <p:spPr>
          <a:xfrm>
            <a:off x="84268" y="993605"/>
            <a:ext cx="27966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1" algn="ctr"/>
            <a:r>
              <a:rPr lang="en-US" sz="2200" dirty="0">
                <a:solidFill>
                  <a:srgbClr val="2D637F"/>
                </a:solidFill>
                <a:latin typeface="Lucida Grande"/>
              </a:rPr>
              <a:t>Measurement performed in </a:t>
            </a:r>
            <a:br>
              <a:rPr lang="en-US" sz="2200" dirty="0">
                <a:solidFill>
                  <a:srgbClr val="2D637F"/>
                </a:solidFill>
                <a:latin typeface="Lucida Grande"/>
              </a:rPr>
            </a:br>
            <a:r>
              <a:rPr lang="en-US" sz="2200" dirty="0">
                <a:solidFill>
                  <a:srgbClr val="2D637F"/>
                </a:solidFill>
                <a:latin typeface="Lucida Grande"/>
              </a:rPr>
              <a:t>Jan-Feb 2017 at LANSCE-IPF (100 MeV proton beam)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A2A84D5-68C6-4856-B324-C706C0CAB4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5" r="28548"/>
          <a:stretch/>
        </p:blipFill>
        <p:spPr>
          <a:xfrm>
            <a:off x="644066" y="2837059"/>
            <a:ext cx="2990027" cy="34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3356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8BB0A-18B4-4B0A-9F8B-F157FE53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" y="2811418"/>
            <a:ext cx="6143703" cy="3240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414" y="1125045"/>
            <a:ext cx="8642192" cy="15611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00" baseline="30000" dirty="0" err="1"/>
              <a:t>nat</a:t>
            </a:r>
            <a:r>
              <a:rPr lang="en-US" sz="2000" dirty="0" err="1"/>
              <a:t>Nb</a:t>
            </a:r>
            <a:r>
              <a:rPr lang="en-US" sz="2000" dirty="0"/>
              <a:t>(p,4n)</a:t>
            </a:r>
            <a:r>
              <a:rPr lang="en-US" sz="2000" baseline="30000" dirty="0"/>
              <a:t>90</a:t>
            </a:r>
            <a:r>
              <a:rPr lang="en-US" sz="2000" dirty="0"/>
              <a:t>Mo is a high-priority objective as a new proton beam dosimetry standard for E</a:t>
            </a:r>
            <a:r>
              <a:rPr lang="en-US" sz="2000" baseline="-25000" dirty="0"/>
              <a:t>p</a:t>
            </a:r>
            <a:r>
              <a:rPr lang="en-US" sz="2000" dirty="0"/>
              <a:t> </a:t>
            </a:r>
            <a:r>
              <a:rPr lang="en-US" sz="2000" dirty="0">
                <a:latin typeface="Calibri" panose="020F0502020204030204" pitchFamily="34" charset="0"/>
              </a:rPr>
              <a:t>≈ </a:t>
            </a:r>
            <a:r>
              <a:rPr lang="en-US" sz="2000" dirty="0"/>
              <a:t>40 – 200 MeV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sz="1800" dirty="0"/>
              <a:t>Desired for use at facilities such as LANSCE-IPF, BLIP (BNL), </a:t>
            </a:r>
            <a:r>
              <a:rPr lang="en-US" sz="1800" dirty="0" err="1"/>
              <a:t>iTHEMBA</a:t>
            </a:r>
            <a:r>
              <a:rPr lang="en-US" sz="1800" dirty="0"/>
              <a:t>, etc.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US" sz="1800" dirty="0"/>
              <a:t>Produced additional emerging radionuclides: </a:t>
            </a:r>
            <a:r>
              <a:rPr lang="en-US" sz="1800" baseline="30000" dirty="0"/>
              <a:t>82m</a:t>
            </a:r>
            <a:r>
              <a:rPr lang="en-US" sz="1800" dirty="0"/>
              <a:t>Rb, </a:t>
            </a:r>
            <a:r>
              <a:rPr lang="en-US" sz="1800" baseline="30000" dirty="0"/>
              <a:t>86</a:t>
            </a:r>
            <a:r>
              <a:rPr lang="en-US" sz="1800" dirty="0"/>
              <a:t>Y, </a:t>
            </a:r>
            <a:r>
              <a:rPr lang="en-US" sz="1800" baseline="30000" dirty="0"/>
              <a:t>89</a:t>
            </a:r>
            <a:r>
              <a:rPr lang="en-US" sz="1800" dirty="0"/>
              <a:t>Zr, </a:t>
            </a:r>
            <a:r>
              <a:rPr lang="en-US" sz="1800" baseline="30000" dirty="0"/>
              <a:t>90</a:t>
            </a:r>
            <a:r>
              <a:rPr lang="en-US" sz="1800" dirty="0"/>
              <a:t>Nb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rcRect l="14444" t="9597" r="6420" b="-1288"/>
          <a:stretch/>
        </p:blipFill>
        <p:spPr>
          <a:xfrm>
            <a:off x="8541220" y="2652661"/>
            <a:ext cx="3476625" cy="3021012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idx="4294967295"/>
          </p:nvPr>
        </p:nvPicPr>
        <p:blipFill rotWithShape="1">
          <a:blip r:embed="rId5"/>
          <a:srcRect l="19942" t="18450" r="11481" b="9773"/>
          <a:stretch/>
        </p:blipFill>
        <p:spPr>
          <a:xfrm>
            <a:off x="9747720" y="1028655"/>
            <a:ext cx="2270125" cy="1782763"/>
          </a:xfrm>
        </p:spPr>
      </p:pic>
      <p:sp>
        <p:nvSpPr>
          <p:cNvPr id="18" name="Arrow: Right 17"/>
          <p:cNvSpPr/>
          <p:nvPr/>
        </p:nvSpPr>
        <p:spPr>
          <a:xfrm rot="16200000">
            <a:off x="9577022" y="5765184"/>
            <a:ext cx="1138314" cy="266700"/>
          </a:xfrm>
          <a:prstGeom prst="rightArrow">
            <a:avLst/>
          </a:prstGeom>
          <a:solidFill>
            <a:srgbClr val="E09E1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14759" y="5774505"/>
            <a:ext cx="1977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>
                <a:solidFill>
                  <a:srgbClr val="E09E19"/>
                </a:solidFill>
                <a:latin typeface="Georgia"/>
                <a:ea typeface="+mj-ea"/>
              </a:rPr>
              <a:t>100 MeV p+ </a:t>
            </a:r>
            <a:endParaRPr lang="en-US" sz="1400" baseline="30000" dirty="0"/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9304457" y="2701606"/>
            <a:ext cx="443260" cy="201639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11349728" y="2652664"/>
            <a:ext cx="548840" cy="219137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17340" r="12443" b="18480"/>
          <a:stretch/>
        </p:blipFill>
        <p:spPr>
          <a:xfrm>
            <a:off x="6150084" y="2525354"/>
            <a:ext cx="2334348" cy="361351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150084" y="5843952"/>
            <a:ext cx="2324939" cy="3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M. </a:t>
            </a:r>
            <a:r>
              <a:rPr lang="en-US" sz="1600" dirty="0" err="1">
                <a:solidFill>
                  <a:schemeClr val="bg1"/>
                </a:solidFill>
                <a:latin typeface="Lucida Grande"/>
                <a:cs typeface="Lucida Grande"/>
              </a:rPr>
              <a:t>Nortier</a:t>
            </a:r>
            <a:endParaRPr lang="en-US" sz="1600" dirty="0">
              <a:solidFill>
                <a:schemeClr val="bg1"/>
              </a:solidFill>
              <a:latin typeface="Lucida Grande"/>
              <a:cs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5503403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378E4C-E784-43D7-A521-116BFA4C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DB3680-81C1-4C12-89C6-6D13C2594303}"/>
              </a:ext>
            </a:extLst>
          </p:cNvPr>
          <p:cNvSpPr txBox="1"/>
          <p:nvPr/>
        </p:nvSpPr>
        <p:spPr>
          <a:xfrm>
            <a:off x="6495296" y="6411628"/>
            <a:ext cx="2305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[1] A.S. Voyles, NIM B  (2018)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05946E-512C-4E42-86B8-1DA0C5DAA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3"/>
          <a:stretch/>
        </p:blipFill>
        <p:spPr>
          <a:xfrm>
            <a:off x="0" y="811849"/>
            <a:ext cx="6711696" cy="4213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56386E-D69A-4CA7-97B2-E31C71A21F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98"/>
          <a:stretch/>
        </p:blipFill>
        <p:spPr>
          <a:xfrm>
            <a:off x="5696705" y="2118397"/>
            <a:ext cx="6495295" cy="42932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1E2098-237B-458F-BDBB-3E3AE899364E}"/>
              </a:ext>
            </a:extLst>
          </p:cNvPr>
          <p:cNvSpPr/>
          <p:nvPr/>
        </p:nvSpPr>
        <p:spPr>
          <a:xfrm>
            <a:off x="976707" y="5254087"/>
            <a:ext cx="4396792" cy="66656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Measurements of 38 cross-sections for </a:t>
            </a:r>
            <a:r>
              <a:rPr lang="en-US" sz="2000" b="1" baseline="30000" dirty="0">
                <a:solidFill>
                  <a:sysClr val="windowText" lastClr="000000"/>
                </a:solidFill>
                <a:latin typeface="Lucida Grande"/>
              </a:rPr>
              <a:t>93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Nb(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) and </a:t>
            </a:r>
            <a:r>
              <a:rPr lang="en-US" sz="2000" b="1" baseline="30000" dirty="0" err="1">
                <a:solidFill>
                  <a:sysClr val="windowText" lastClr="000000"/>
                </a:solidFill>
                <a:latin typeface="Lucida Grande"/>
              </a:rPr>
              <a:t>nat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Cu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(</a:t>
            </a:r>
            <a:r>
              <a:rPr lang="en-US" sz="2000" b="1" dirty="0" err="1">
                <a:solidFill>
                  <a:sysClr val="windowText" lastClr="000000"/>
                </a:solidFill>
                <a:latin typeface="Lucida Grande"/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80064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3DFFE7C-5E3E-4034-B757-569DF8EF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85" y="978251"/>
            <a:ext cx="5322329" cy="43183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AC2BAD-97F3-4BEE-92F8-B6FF8DB33FFF}"/>
              </a:ext>
            </a:extLst>
          </p:cNvPr>
          <p:cNvSpPr/>
          <p:nvPr/>
        </p:nvSpPr>
        <p:spPr>
          <a:xfrm>
            <a:off x="995758" y="5296645"/>
            <a:ext cx="4396786" cy="954107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Lucida Grande"/>
              </a:rPr>
              <a:t>A.S. Voyles et al., “Excitation functions for (</a:t>
            </a:r>
            <a:r>
              <a:rPr lang="en-US" sz="1400" b="1" i="1" dirty="0" err="1">
                <a:latin typeface="Lucida Grande"/>
              </a:rPr>
              <a:t>p,x</a:t>
            </a:r>
            <a:r>
              <a:rPr lang="en-US" sz="1400" b="1" i="1" dirty="0">
                <a:latin typeface="Lucida Grande"/>
              </a:rPr>
              <a:t>) reactions of niobium in the energy range of E</a:t>
            </a:r>
            <a:r>
              <a:rPr lang="en-US" sz="1400" b="1" i="1" baseline="-25000" dirty="0">
                <a:latin typeface="Lucida Grande"/>
              </a:rPr>
              <a:t>p</a:t>
            </a:r>
            <a:r>
              <a:rPr lang="en-US" sz="1400" b="1" i="1" dirty="0">
                <a:latin typeface="Lucida Grande"/>
              </a:rPr>
              <a:t> = 40–90 MeV”, NIM B, 429 (2018) 53–74. http://dx.doi.org/10.1016/j.nimb.2018.05.028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64020-9477-48D9-99DA-955352C5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Measurements @ LANL – </a:t>
            </a:r>
            <a:r>
              <a:rPr lang="en-US" sz="3600" dirty="0" err="1"/>
              <a:t>Nb</a:t>
            </a:r>
            <a:r>
              <a:rPr lang="en-US" sz="3600" dirty="0"/>
              <a:t>(</a:t>
            </a:r>
            <a:r>
              <a:rPr lang="en-US" sz="3600" dirty="0" err="1"/>
              <a:t>p,x</a:t>
            </a:r>
            <a:r>
              <a:rPr lang="en-US" sz="3600" dirty="0"/>
              <a:t>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00A744-C667-44C3-954D-2EDB29962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66" y="940217"/>
            <a:ext cx="4827747" cy="39086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4A9AC5-C991-476F-B7CE-B1184424BCBE}"/>
              </a:ext>
            </a:extLst>
          </p:cNvPr>
          <p:cNvSpPr/>
          <p:nvPr/>
        </p:nvSpPr>
        <p:spPr>
          <a:xfrm>
            <a:off x="7210926" y="3555577"/>
            <a:ext cx="2690090" cy="71316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  <a:latin typeface="Lucida Grande"/>
              </a:rPr>
              <a:t>5 independent measurements of isomer-to-ground state ratios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136A97-FF0A-4E2A-8446-3DCE6C3B81B3}"/>
              </a:ext>
            </a:extLst>
          </p:cNvPr>
          <p:cNvSpPr/>
          <p:nvPr/>
        </p:nvSpPr>
        <p:spPr>
          <a:xfrm>
            <a:off x="6368494" y="4917938"/>
            <a:ext cx="4827748" cy="133281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Results have been published, and are currently being compiled into EXFOR!</a:t>
            </a:r>
          </a:p>
          <a:p>
            <a:pPr algn="ctr"/>
            <a:endParaRPr lang="en-US" sz="2000" b="1" dirty="0">
              <a:solidFill>
                <a:sysClr val="windowText" lastClr="000000"/>
              </a:solidFill>
              <a:latin typeface="Lucida Grande"/>
            </a:endParaRPr>
          </a:p>
          <a:p>
            <a:pPr algn="ctr"/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Next step: extend to 200 MeV</a:t>
            </a:r>
          </a:p>
        </p:txBody>
      </p:sp>
    </p:spTree>
    <p:extLst>
      <p:ext uri="{BB962C8B-B14F-4D97-AF65-F5344CB8AC3E}">
        <p14:creationId xmlns:p14="http://schemas.microsoft.com/office/powerpoint/2010/main" val="21283452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29" t="-189" b="-1"/>
          <a:stretch/>
        </p:blipFill>
        <p:spPr>
          <a:xfrm>
            <a:off x="1158949" y="914399"/>
            <a:ext cx="10217888" cy="5376205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8607202" y="1643381"/>
            <a:ext cx="580103" cy="580103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8048871" y="2856922"/>
            <a:ext cx="858416" cy="242339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78607">
            <a:off x="8847025" y="3497043"/>
            <a:ext cx="623022" cy="2272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5"/>
          <p:cNvSpPr/>
          <p:nvPr/>
        </p:nvSpPr>
        <p:spPr>
          <a:xfrm rot="13672894">
            <a:off x="8484505" y="3452196"/>
            <a:ext cx="373633" cy="20113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2312A-FDF9-44BB-AC81-FE878023280E}"/>
              </a:ext>
            </a:extLst>
          </p:cNvPr>
          <p:cNvSpPr txBox="1"/>
          <p:nvPr/>
        </p:nvSpPr>
        <p:spPr>
          <a:xfrm>
            <a:off x="9382125" y="4057659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K-140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A62E87-5287-4FE9-B067-CB94B291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Stacked-target Charged Particle Excitation Functions</a:t>
            </a:r>
            <a:endParaRPr lang="en-US" sz="2400" dirty="0"/>
          </a:p>
        </p:txBody>
      </p:sp>
      <p:pic>
        <p:nvPicPr>
          <p:cNvPr id="14" name="Picture 13" descr="IMG_0923.jpg">
            <a:extLst>
              <a:ext uri="{FF2B5EF4-FFF2-40B4-BE49-F238E27FC236}">
                <a16:creationId xmlns:a16="http://schemas.microsoft.com/office/drawing/2014/main" id="{2987D8E1-4B89-45DB-96D6-C8900E2B5C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7" t="11642" b="12382"/>
          <a:stretch/>
        </p:blipFill>
        <p:spPr>
          <a:xfrm>
            <a:off x="213472" y="3207403"/>
            <a:ext cx="2904038" cy="3139529"/>
          </a:xfrm>
          <a:prstGeom prst="rect">
            <a:avLst/>
          </a:prstGeom>
        </p:spPr>
      </p:pic>
      <p:pic>
        <p:nvPicPr>
          <p:cNvPr id="17" name="Picture 16" descr="IMG_0991.jpg">
            <a:extLst>
              <a:ext uri="{FF2B5EF4-FFF2-40B4-BE49-F238E27FC236}">
                <a16:creationId xmlns:a16="http://schemas.microsoft.com/office/drawing/2014/main" id="{025D4DA5-CDFC-45BB-BC04-1450FD57A0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330"/>
          <a:stretch>
            <a:fillRect/>
          </a:stretch>
        </p:blipFill>
        <p:spPr>
          <a:xfrm>
            <a:off x="3117513" y="4027457"/>
            <a:ext cx="3352593" cy="23301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485C9C-F0F6-4A49-A846-CBAEA1EBDEEC}"/>
              </a:ext>
            </a:extLst>
          </p:cNvPr>
          <p:cNvSpPr/>
          <p:nvPr/>
        </p:nvSpPr>
        <p:spPr>
          <a:xfrm>
            <a:off x="5700627" y="6023766"/>
            <a:ext cx="5160407" cy="6463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Lucida Grande"/>
              </a:rPr>
              <a:t>LBNL nuclear data measurement campaign started in Q2 2016, in collaboration with LANL</a:t>
            </a:r>
          </a:p>
        </p:txBody>
      </p:sp>
      <p:pic>
        <p:nvPicPr>
          <p:cNvPr id="19" name="Picture 2" descr="D:\Documents\School Work\Isotope Data\Dec_Fe_Stack\figures\Filling-in-Nuclear-Data-Gaps-Berkeley-Lab-08.jpg">
            <a:extLst>
              <a:ext uri="{FF2B5EF4-FFF2-40B4-BE49-F238E27FC236}">
                <a16:creationId xmlns:a16="http://schemas.microsoft.com/office/drawing/2014/main" id="{AE744D65-732C-4EB8-9957-1F03345FC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r="4027" b="31093"/>
          <a:stretch/>
        </p:blipFill>
        <p:spPr bwMode="auto">
          <a:xfrm>
            <a:off x="1444591" y="1649160"/>
            <a:ext cx="5025512" cy="2408496"/>
          </a:xfrm>
          <a:prstGeom prst="rect">
            <a:avLst/>
          </a:prstGeom>
          <a:noFill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D3C050-BC55-4D4A-A466-9D7F3C3D01ED}"/>
              </a:ext>
            </a:extLst>
          </p:cNvPr>
          <p:cNvSpPr/>
          <p:nvPr/>
        </p:nvSpPr>
        <p:spPr>
          <a:xfrm>
            <a:off x="2992023" y="3573213"/>
            <a:ext cx="1223962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L. Bernstein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FB541B-8331-4335-835E-2791456595EB}"/>
              </a:ext>
            </a:extLst>
          </p:cNvPr>
          <p:cNvSpPr/>
          <p:nvPr/>
        </p:nvSpPr>
        <p:spPr>
          <a:xfrm>
            <a:off x="4942277" y="1650975"/>
            <a:ext cx="1223962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A. Springer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36E105EA-CD0C-4AF1-82B6-DBB7510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baseline="30000" dirty="0"/>
              <a:t>140</a:t>
            </a:r>
            <a:r>
              <a:rPr lang="en-US" sz="2800" dirty="0"/>
              <a:t>La(p,6n)</a:t>
            </a:r>
            <a:r>
              <a:rPr lang="en-US" sz="2800" baseline="30000" dirty="0"/>
              <a:t>134</a:t>
            </a:r>
            <a:r>
              <a:rPr lang="en-US" sz="2800" dirty="0"/>
              <a:t>Ce - a PET analogue  for </a:t>
            </a:r>
            <a:r>
              <a:rPr lang="en-US" sz="2800" baseline="30000" dirty="0"/>
              <a:t>225</a:t>
            </a:r>
            <a:r>
              <a:rPr lang="en-US" sz="2800" dirty="0"/>
              <a:t>Ac</a:t>
            </a:r>
          </a:p>
        </p:txBody>
      </p:sp>
      <p:pic>
        <p:nvPicPr>
          <p:cNvPr id="16386" name="Picture 2" descr="http://jnm.snmjournals.org/content/57/12/1941/F1.large.jpg">
            <a:extLst>
              <a:ext uri="{FF2B5EF4-FFF2-40B4-BE49-F238E27FC236}">
                <a16:creationId xmlns:a16="http://schemas.microsoft.com/office/drawing/2014/main" id="{DBE77CA5-E909-47DE-962F-127E93EEF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948" y="974221"/>
            <a:ext cx="4354474" cy="274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8F3B71-CCC5-419F-8874-FE46BB4231CA}"/>
              </a:ext>
            </a:extLst>
          </p:cNvPr>
          <p:cNvSpPr/>
          <p:nvPr/>
        </p:nvSpPr>
        <p:spPr>
          <a:xfrm>
            <a:off x="11156590" y="977895"/>
            <a:ext cx="10122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rgbClr val="222222"/>
                </a:solidFill>
                <a:latin typeface="Arial" panose="020B0604020202020204" pitchFamily="34" charset="0"/>
              </a:rPr>
              <a:t>Kratochwil</a:t>
            </a:r>
            <a:r>
              <a:rPr lang="en-US" sz="900" dirty="0">
                <a:solidFill>
                  <a:srgbClr val="222222"/>
                </a:solidFill>
                <a:latin typeface="Arial" panose="020B0604020202020204" pitchFamily="34" charset="0"/>
              </a:rPr>
              <a:t>, Clemens, et al., 2016</a:t>
            </a:r>
            <a:endParaRPr lang="en-US"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A0668-DE25-4250-893A-F7987874F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719" y="3722227"/>
            <a:ext cx="4354474" cy="2591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47267-9B1F-4985-B223-7D372C5344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13" t="30259" r="10454" b="19135"/>
          <a:stretch/>
        </p:blipFill>
        <p:spPr>
          <a:xfrm>
            <a:off x="128187" y="1855946"/>
            <a:ext cx="6478232" cy="31461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F40083-D0E9-446C-8CF6-1DCA87E054A2}"/>
              </a:ext>
            </a:extLst>
          </p:cNvPr>
          <p:cNvSpPr/>
          <p:nvPr/>
        </p:nvSpPr>
        <p:spPr>
          <a:xfrm>
            <a:off x="1278785" y="5018070"/>
            <a:ext cx="5268972" cy="104799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Lucida Grande"/>
              </a:rPr>
              <a:t>The La/Ce project is a joint venture between LBNL/UCB (</a:t>
            </a:r>
            <a:r>
              <a:rPr lang="en-US" sz="2000" dirty="0" err="1">
                <a:solidFill>
                  <a:sysClr val="windowText" lastClr="000000"/>
                </a:solidFill>
                <a:latin typeface="Lucida Grande"/>
              </a:rPr>
              <a:t>Abergel</a:t>
            </a:r>
            <a:r>
              <a:rPr lang="en-US" sz="2000" dirty="0">
                <a:solidFill>
                  <a:sysClr val="windowText" lastClr="000000"/>
                </a:solidFill>
                <a:latin typeface="Lucida Grande"/>
              </a:rPr>
              <a:t>, Bernstein), LANL (Kozimor) and U. of Wisconsin (Engle)</a:t>
            </a:r>
          </a:p>
        </p:txBody>
      </p:sp>
    </p:spTree>
    <p:extLst>
      <p:ext uri="{BB962C8B-B14F-4D97-AF65-F5344CB8AC3E}">
        <p14:creationId xmlns:p14="http://schemas.microsoft.com/office/powerpoint/2010/main" val="13236343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https://lh3.googleusercontent.com/wUNPRlNbtGZPRKgllzX6bkC5iKzyXwXbZQCHRRPSm9F4gBdfUtAOcwBV6UC3dIDFm_46D7s5iFA59VHul7iMi2Vqjl9UARxOOgOcDJ5hgmJMK3MDJQpBjuEAJdCt87dnegu9">
            <a:extLst>
              <a:ext uri="{FF2B5EF4-FFF2-40B4-BE49-F238E27FC236}">
                <a16:creationId xmlns:a16="http://schemas.microsoft.com/office/drawing/2014/main" id="{1AF51388-07E0-4C66-8F61-2D959D02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00" y="1187877"/>
            <a:ext cx="4878780" cy="36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lh6.googleusercontent.com/7VmMbroGOM_bX8xiukHLBv1ocU116yr19OEvDnPdpy16xShUQ4VdK9uEQfR45NpCYjGWzWRDUCJuhv9kjQaU-MMhdjWOKekjv7CH1QiSl3fW7qSQms55259ArRNkeIXW0MT_">
            <a:extLst>
              <a:ext uri="{FF2B5EF4-FFF2-40B4-BE49-F238E27FC236}">
                <a16:creationId xmlns:a16="http://schemas.microsoft.com/office/drawing/2014/main" id="{6800E6C4-C8DD-4915-B8E1-C109185AB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2" y="1167091"/>
            <a:ext cx="4878779" cy="365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CF06A2-6E92-4F6F-9491-38B9723F403C}"/>
              </a:ext>
            </a:extLst>
          </p:cNvPr>
          <p:cNvGrpSpPr/>
          <p:nvPr/>
        </p:nvGrpSpPr>
        <p:grpSpPr>
          <a:xfrm>
            <a:off x="327065" y="4491854"/>
            <a:ext cx="1371197" cy="1949335"/>
            <a:chOff x="8907984" y="4182421"/>
            <a:chExt cx="1371197" cy="1949335"/>
          </a:xfrm>
        </p:grpSpPr>
        <p:sp>
          <p:nvSpPr>
            <p:cNvPr id="60" name="TextBox 59"/>
            <p:cNvSpPr txBox="1"/>
            <p:nvPr/>
          </p:nvSpPr>
          <p:spPr>
            <a:xfrm>
              <a:off x="8907984" y="5793202"/>
              <a:ext cx="1361903" cy="3385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Jon Morrell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913718" y="4182421"/>
              <a:ext cx="1365463" cy="1610787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1377842" y="963490"/>
            <a:ext cx="3013387" cy="348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aseline="30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140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La(p,6n)</a:t>
            </a:r>
            <a:r>
              <a:rPr lang="en-US" sz="1600" baseline="30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134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Ce Cross Section</a:t>
            </a:r>
          </a:p>
        </p:txBody>
      </p:sp>
      <p:sp>
        <p:nvSpPr>
          <p:cNvPr id="64" name="TextBox 63"/>
          <p:cNvSpPr txBox="1"/>
          <p:nvPr/>
        </p:nvSpPr>
        <p:spPr>
          <a:xfrm rot="18803666">
            <a:off x="1803936" y="2025279"/>
            <a:ext cx="216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6E105EA-CD0C-4AF1-82B6-DBB7510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baseline="30000" dirty="0"/>
              <a:t>140</a:t>
            </a:r>
            <a:r>
              <a:rPr lang="en-US" sz="2800" dirty="0"/>
              <a:t>La(p,6n)</a:t>
            </a:r>
            <a:r>
              <a:rPr lang="en-US" sz="2800" baseline="30000" dirty="0"/>
              <a:t>134</a:t>
            </a:r>
            <a:r>
              <a:rPr lang="en-US" sz="2800" dirty="0"/>
              <a:t>Ce - a PET analogue  for </a:t>
            </a:r>
            <a:r>
              <a:rPr lang="en-US" sz="2800" baseline="30000" dirty="0"/>
              <a:t>225</a:t>
            </a:r>
            <a:r>
              <a:rPr lang="en-US" sz="2800" dirty="0"/>
              <a:t>Ac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F90DB0-13FF-438D-BFE3-BCB5BEF5D155}"/>
              </a:ext>
            </a:extLst>
          </p:cNvPr>
          <p:cNvSpPr txBox="1"/>
          <p:nvPr/>
        </p:nvSpPr>
        <p:spPr>
          <a:xfrm>
            <a:off x="6289282" y="952953"/>
            <a:ext cx="3013387" cy="348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aseline="30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140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La(p,5n)</a:t>
            </a:r>
            <a:r>
              <a:rPr lang="en-US" sz="1600" baseline="30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135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Ce Cross Section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3A755-BB0E-4F4A-A3F1-BA08A2E166C9}"/>
              </a:ext>
            </a:extLst>
          </p:cNvPr>
          <p:cNvSpPr/>
          <p:nvPr/>
        </p:nvSpPr>
        <p:spPr>
          <a:xfrm>
            <a:off x="9640129" y="1960872"/>
            <a:ext cx="2514929" cy="95410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base">
              <a:spcAft>
                <a:spcPts val="1000"/>
              </a:spcAft>
            </a:pPr>
            <a:r>
              <a:rPr lang="en-US" sz="1400" b="1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135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Ce is a contaminant isotope: higher-energy beam required for clean production of </a:t>
            </a:r>
            <a:r>
              <a:rPr lang="en-US" sz="1400" b="1" baseline="30000" dirty="0">
                <a:solidFill>
                  <a:srgbClr val="000000"/>
                </a:solidFill>
                <a:latin typeface="Georgia" panose="02040502050405020303" pitchFamily="18" charset="0"/>
              </a:rPr>
              <a:t>134</a:t>
            </a:r>
            <a:r>
              <a:rPr lang="en-US" sz="1400" b="1" dirty="0">
                <a:solidFill>
                  <a:srgbClr val="000000"/>
                </a:solidFill>
                <a:latin typeface="Georgia" panose="02040502050405020303" pitchFamily="18" charset="0"/>
              </a:rPr>
              <a:t>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D1079-D6D7-4ABC-B150-A3C122648985}"/>
              </a:ext>
            </a:extLst>
          </p:cNvPr>
          <p:cNvSpPr txBox="1"/>
          <p:nvPr/>
        </p:nvSpPr>
        <p:spPr>
          <a:xfrm rot="18803666">
            <a:off x="5948480" y="2466787"/>
            <a:ext cx="2213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8B51A-362A-40C9-822E-9F523E73B1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59"/>
          <a:stretch/>
        </p:blipFill>
        <p:spPr>
          <a:xfrm>
            <a:off x="8806500" y="3844200"/>
            <a:ext cx="3385500" cy="24753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03CF213-DF37-44B8-9B0F-9A87F97E26A6}"/>
              </a:ext>
            </a:extLst>
          </p:cNvPr>
          <p:cNvSpPr/>
          <p:nvPr/>
        </p:nvSpPr>
        <p:spPr>
          <a:xfrm>
            <a:off x="2582825" y="4871469"/>
            <a:ext cx="5849686" cy="161078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Next steps: </a:t>
            </a:r>
            <a:r>
              <a:rPr lang="en-US" dirty="0">
                <a:solidFill>
                  <a:schemeClr val="tx1"/>
                </a:solidFill>
              </a:rPr>
              <a:t>•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Extension of data up to 100 MeV</a:t>
            </a:r>
          </a:p>
          <a:p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 			</a:t>
            </a:r>
            <a:r>
              <a:rPr lang="en-US" sz="2000" dirty="0">
                <a:solidFill>
                  <a:schemeClr val="tx1"/>
                </a:solidFill>
              </a:rPr>
              <a:t>•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Design of LANL production target</a:t>
            </a:r>
          </a:p>
          <a:p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			</a:t>
            </a:r>
            <a:r>
              <a:rPr lang="en-US" sz="2000" dirty="0">
                <a:solidFill>
                  <a:schemeClr val="tx1"/>
                </a:solidFill>
              </a:rPr>
              <a:t>• </a:t>
            </a:r>
            <a:r>
              <a:rPr lang="en-US" sz="2000" b="1" dirty="0">
                <a:solidFill>
                  <a:sysClr val="windowText" lastClr="000000"/>
                </a:solidFill>
                <a:latin typeface="Lucida Grande"/>
              </a:rPr>
              <a:t>Collaborative development of            			radiochemical workup and uptake 			studies between LBNL / LANL</a:t>
            </a:r>
          </a:p>
        </p:txBody>
      </p:sp>
    </p:spTree>
    <p:extLst>
      <p:ext uri="{BB962C8B-B14F-4D97-AF65-F5344CB8AC3E}">
        <p14:creationId xmlns:p14="http://schemas.microsoft.com/office/powerpoint/2010/main" val="19087880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41292</TotalTime>
  <Words>977</Words>
  <Application>Microsoft Office PowerPoint</Application>
  <PresentationFormat>Widescreen</PresentationFormat>
  <Paragraphs>129</Paragraphs>
  <Slides>12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MS PGothic</vt:lpstr>
      <vt:lpstr>MS PGothic</vt:lpstr>
      <vt:lpstr>Arial</vt:lpstr>
      <vt:lpstr>Calibri</vt:lpstr>
      <vt:lpstr>Georgia</vt:lpstr>
      <vt:lpstr>Helvetica</vt:lpstr>
      <vt:lpstr>Lucida Grande</vt:lpstr>
      <vt:lpstr>Times New Roman</vt:lpstr>
      <vt:lpstr>Wingdings</vt:lpstr>
      <vt:lpstr>Custom Design</vt:lpstr>
      <vt:lpstr>Nuclear Data Measurements at LANL and LBNL</vt:lpstr>
      <vt:lpstr>Measurements @ LANL – Nb(p,x) </vt:lpstr>
      <vt:lpstr>Measurements @ LANL – Nb(p,x) </vt:lpstr>
      <vt:lpstr>Measurements @ LANL – Nb(p,x) </vt:lpstr>
      <vt:lpstr>Measurements @ LANL – Nb(p,x) </vt:lpstr>
      <vt:lpstr>Measurements @ LANL – Nb(p,x) </vt:lpstr>
      <vt:lpstr>Stacked-target Charged Particle Excitation Functions</vt:lpstr>
      <vt:lpstr>140La(p,6n)134Ce - a PET analogue  for 225Ac</vt:lpstr>
      <vt:lpstr>140La(p,6n)134Ce - a PET analogue  for 225Ac</vt:lpstr>
      <vt:lpstr>238U(p,xn)236,237Np and 235U(d,x)236Np Production*</vt:lpstr>
      <vt:lpstr>7Li(p,n) “Quasi-Monoenergetic” Neutron Source</vt:lpstr>
      <vt:lpstr>Simultaneous Radionuclide Production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Steven Voyles</dc:creator>
  <cp:lastModifiedBy>Andrew Steven Voyles</cp:lastModifiedBy>
  <cp:revision>867</cp:revision>
  <dcterms:created xsi:type="dcterms:W3CDTF">2013-01-15T19:08:57Z</dcterms:created>
  <dcterms:modified xsi:type="dcterms:W3CDTF">2018-06-13T18:07:57Z</dcterms:modified>
</cp:coreProperties>
</file>